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979280B-0F35-4582-97B5-174EE8939A5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52377357-CE46-40D6-B4D0-F165F4162E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2375C5E-7EA6-4115-A9F7-9A62B9A08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B4A97C5E-A006-4435-BC07-BF332AE3F4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DED7518-FCF0-400B-A304-E76EB3EDDF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7581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4C6DD42-8B87-499C-A630-CFB1BCB508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3EB42A5-8B58-4A5B-8B2F-B8F4901571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212AD057-A239-4532-B5E0-156F1701B7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36FE101D-470D-428C-BAF7-2EC89DB438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A2DD8571-879E-4E93-96B4-0B78E7F9EA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65454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9087639-FE7F-4D41-BC52-2F8AB3F24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82312C5-5166-4E59-97FA-CE9D14113C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F05B4C0-E2EC-4FCE-BB60-47F8AB57A1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AA0872AD-D30A-4515-82EE-7AB0BA4C83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87CDB98B-3F07-4D3B-BC48-D56DF6FD5D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678100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B9592D8-487B-47EC-A86E-668A47212B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9FEFCCC-F120-4D12-A573-FC4605EA444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46A406C6-1A12-4AF3-AC1E-478DF1CAB7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51169868-E32F-4BFB-BAAE-F211F69C59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E10A6B6D-E871-4E34-ADEA-5931A14AF9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4174D70F-7FBF-4B88-9592-D1C113A39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36734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ED1E0D5-2289-419E-9FAE-CDAD6FD51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831B489-6777-451D-A75F-CD2EE57A6B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AB6222B9-4B9F-41B8-914C-2D0BFD6ED7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33D79AA0-B8DD-474E-A27F-AF33966252E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06A6743A-3569-432D-906F-1E71407BCC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E9580297-D1DC-44F1-BEAF-04C5A7F61E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172776BC-4864-4E25-9E19-69A606D692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495E4DBD-970F-4893-801B-0E815C491A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392781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44A28D9-CD49-4ACD-A863-5AAD7A48F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0BDE8CE4-66C0-4EC2-A50F-943AD1991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DBC3E22E-E50B-416F-8529-B2AAED4E7E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01AC436-7679-4C08-8299-F88C663F94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8480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9DCB0EAD-3226-4305-B599-239B4F39E5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E624683D-2F98-4AA8-8BE6-27BC51F8D8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95603DF4-93FD-474F-B9F3-72492F1A26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759929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61DB188-F90A-4585-8A2A-B0ACE2052E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25F1D9C1-B3CF-4D54-BC63-DB7AF450B7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E0890C2A-5E53-4C07-9422-A562CE7042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0E24970C-C25F-4C10-B8B8-C87E002FAD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84459553-984B-4E97-9F88-957C8A0A23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BFEEBA7E-7F76-4FC2-AF01-8E6E6F3125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605382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AD587A7A-D8FD-4B5D-8DD8-26050EB867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27C02575-5B12-4AA7-B011-ECB2F90A7C2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C8D73346-574E-485A-9591-3E836ED13E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26CF582B-EADC-442F-AB46-5FBE8E042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BE975508-A9F5-437C-9F20-0B1FFA88E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E6E30177-61FC-428F-9916-4EDCFC28E7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22283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C1229B78-4D2E-403D-97B4-1F5542697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C356126-AD49-43E7-846F-FD3B0E630D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E95C3071-72E8-43CC-9B45-5B370017F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CFD8FFCE-4DB1-4917-A488-568BDE470D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B50421F1-563D-48AD-8138-E6584A1052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475135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11548445-76A0-4B36-8266-01C51C574E7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43B65F2B-E7C1-4614-8D1A-E4903C3B94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262B490-6BF5-491A-93D6-FAC16DDAB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53E546C6-4694-4AAA-980B-63F2ED518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9AE13851-69DC-4B6A-9CD7-1EDCB397B6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66481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3F092848-C94B-43CA-BF0E-C88B71ED99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6A952D0E-2179-4C80-A96C-5BF60F9527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A764644C-1CE3-4087-8A00-8AAD6DC6C70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B45D1-E00B-4DAA-B862-7078DF99CC8C}" type="datetimeFigureOut">
              <a:rPr lang="ko-KR" altLang="en-US" smtClean="0"/>
              <a:t>2018-10-04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FAB176AA-9D24-4EBA-AD31-37F5BB275BC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F61F8EFA-1877-4ECF-BDCA-E97388D023D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CA3418-3C6A-4F70-822C-FB93FF06E5F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217022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84C9F8C-EA75-41D6-B9F9-F98DC00E3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8</a:t>
            </a:r>
            <a:r>
              <a:rPr lang="ko-KR" altLang="en-US" dirty="0"/>
              <a:t>과 </a:t>
            </a:r>
            <a:r>
              <a:rPr lang="en-US" altLang="ko-KR" dirty="0"/>
              <a:t>– </a:t>
            </a:r>
            <a:r>
              <a:rPr lang="ko-KR" altLang="en-US" dirty="0"/>
              <a:t>우리의 적</a:t>
            </a:r>
            <a:r>
              <a:rPr lang="en-US" altLang="ko-KR" dirty="0"/>
              <a:t>, </a:t>
            </a:r>
            <a:r>
              <a:rPr lang="ko-KR" altLang="en-US"/>
              <a:t>북한의 실체</a:t>
            </a:r>
          </a:p>
        </p:txBody>
      </p:sp>
    </p:spTree>
    <p:extLst>
      <p:ext uri="{BB962C8B-B14F-4D97-AF65-F5344CB8AC3E}">
        <p14:creationId xmlns:p14="http://schemas.microsoft.com/office/powerpoint/2010/main" val="33537424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2C6C1B8-1312-4C7A-854F-1D7A876562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5777" y="478464"/>
            <a:ext cx="9144000" cy="1032577"/>
          </a:xfrm>
        </p:spPr>
        <p:txBody>
          <a:bodyPr/>
          <a:lstStyle/>
          <a:p>
            <a:r>
              <a:rPr lang="en-US" altLang="ko-KR" dirty="0"/>
              <a:t>1.</a:t>
            </a:r>
            <a:r>
              <a:rPr lang="ko-KR" altLang="en-US" dirty="0"/>
              <a:t> 우리의 적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6B7903D-B37A-4EA6-9B62-22CA9B594C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388468"/>
            <a:ext cx="12192000" cy="2081064"/>
          </a:xfrm>
        </p:spPr>
        <p:txBody>
          <a:bodyPr>
            <a:normAutofit/>
          </a:bodyPr>
          <a:lstStyle/>
          <a:p>
            <a:pPr marL="457200" indent="-457200" algn="l">
              <a:buAutoNum type="arabicParenR"/>
            </a:pPr>
            <a:r>
              <a:rPr lang="ko-KR" altLang="en-US" sz="1800" dirty="0"/>
              <a:t>국가 </a:t>
            </a:r>
            <a:r>
              <a:rPr lang="ko-KR" altLang="en-US" sz="1800" dirty="0" err="1"/>
              <a:t>안보란</a:t>
            </a:r>
            <a:r>
              <a:rPr lang="en-US" altLang="ko-KR" sz="1800" dirty="0"/>
              <a:t> – </a:t>
            </a:r>
            <a:r>
              <a:rPr lang="ko-KR" altLang="en-US" sz="1800" dirty="0"/>
              <a:t>국가가 대내</a:t>
            </a:r>
            <a:r>
              <a:rPr lang="en-US" altLang="ko-KR" sz="1800" dirty="0"/>
              <a:t>/</a:t>
            </a:r>
            <a:r>
              <a:rPr lang="ko-KR" altLang="en-US" sz="1800" dirty="0"/>
              <a:t>외적 </a:t>
            </a:r>
            <a:r>
              <a:rPr lang="ko-KR" altLang="en-US" sz="1800" dirty="0" err="1"/>
              <a:t>위협으로부터</a:t>
            </a:r>
            <a:r>
              <a:rPr lang="ko-KR" altLang="en-US" sz="1800" dirty="0"/>
              <a:t> 보호 받는 안전한 상태</a:t>
            </a:r>
            <a:endParaRPr lang="en-US" altLang="ko-KR" sz="1800" dirty="0"/>
          </a:p>
          <a:p>
            <a:pPr algn="l"/>
            <a:r>
              <a:rPr lang="en-US" altLang="ko-KR" sz="1800" dirty="0"/>
              <a:t>                      - </a:t>
            </a:r>
            <a:r>
              <a:rPr lang="ko-KR" altLang="en-US" sz="1800" dirty="0"/>
              <a:t>목표 </a:t>
            </a:r>
            <a:r>
              <a:rPr lang="en-US" altLang="ko-KR" sz="1800" dirty="0"/>
              <a:t>: </a:t>
            </a:r>
            <a:r>
              <a:rPr lang="ko-KR" altLang="en-US" sz="1800" dirty="0"/>
              <a:t>국가 이익</a:t>
            </a:r>
            <a:r>
              <a:rPr lang="en-US" altLang="ko-KR" sz="1800" dirty="0"/>
              <a:t>(</a:t>
            </a:r>
            <a:r>
              <a:rPr lang="ko-KR" altLang="en-US" sz="1800" dirty="0"/>
              <a:t>정치</a:t>
            </a:r>
            <a:r>
              <a:rPr lang="en-US" altLang="ko-KR" sz="1800" dirty="0"/>
              <a:t>,</a:t>
            </a:r>
            <a:r>
              <a:rPr lang="ko-KR" altLang="en-US" sz="1800" dirty="0"/>
              <a:t>경제</a:t>
            </a:r>
            <a:r>
              <a:rPr lang="en-US" altLang="ko-KR" sz="1800" dirty="0"/>
              <a:t>,</a:t>
            </a:r>
            <a:r>
              <a:rPr lang="ko-KR" altLang="en-US" sz="1800" dirty="0"/>
              <a:t>사회</a:t>
            </a:r>
            <a:r>
              <a:rPr lang="en-US" altLang="ko-KR" sz="1800" dirty="0"/>
              <a:t>,</a:t>
            </a:r>
            <a:r>
              <a:rPr lang="ko-KR" altLang="en-US" sz="1800" dirty="0"/>
              <a:t>문화적 핵심 가치</a:t>
            </a:r>
            <a:r>
              <a:rPr lang="en-US" altLang="ko-KR" sz="1800" dirty="0"/>
              <a:t>)</a:t>
            </a:r>
            <a:r>
              <a:rPr lang="ko-KR" altLang="en-US" sz="1800" dirty="0"/>
              <a:t>을 국내외 위협으로 부터 지키는 것</a:t>
            </a:r>
            <a:endParaRPr lang="en-US" altLang="ko-KR" sz="1800" dirty="0"/>
          </a:p>
          <a:p>
            <a:pPr marL="457200" indent="-457200" algn="l">
              <a:buAutoNum type="arabicParenR"/>
            </a:pPr>
            <a:endParaRPr lang="en-US" altLang="ko-KR" sz="1800" dirty="0"/>
          </a:p>
          <a:p>
            <a:pPr marL="457200" indent="-457200" algn="l">
              <a:buAutoNum type="arabicParenR"/>
            </a:pPr>
            <a:r>
              <a:rPr lang="ko-KR" altLang="en-US" sz="1800" dirty="0"/>
              <a:t>적 </a:t>
            </a:r>
            <a:r>
              <a:rPr lang="en-US" altLang="ko-KR" sz="1800" dirty="0"/>
              <a:t>– </a:t>
            </a:r>
            <a:r>
              <a:rPr lang="ko-KR" altLang="en-US" sz="1800" dirty="0"/>
              <a:t>대한민국이 자유와 독립을 박탈하고 자유 민주주의를 파괴하며 국민의 생명과 재산을 빼앗으려는 세력</a:t>
            </a:r>
            <a:endParaRPr lang="en-US" altLang="ko-KR" sz="1800" dirty="0"/>
          </a:p>
          <a:p>
            <a:pPr algn="l"/>
            <a:r>
              <a:rPr lang="en-US" altLang="ko-KR" sz="1800" dirty="0"/>
              <a:t>            = </a:t>
            </a:r>
            <a:r>
              <a:rPr lang="ko-KR" altLang="en-US" sz="1800" dirty="0"/>
              <a:t>대한민국의 전복</a:t>
            </a:r>
            <a:r>
              <a:rPr lang="en-US" altLang="ko-KR" sz="1800" dirty="0"/>
              <a:t>, </a:t>
            </a:r>
            <a:r>
              <a:rPr lang="ko-KR" altLang="en-US" sz="1800" dirty="0"/>
              <a:t>파괴</a:t>
            </a:r>
            <a:r>
              <a:rPr lang="en-US" altLang="ko-KR" sz="1800" dirty="0"/>
              <a:t>, </a:t>
            </a:r>
            <a:r>
              <a:rPr lang="ko-KR" altLang="en-US" sz="1800" dirty="0"/>
              <a:t>적화를 목표로 하는 세력 </a:t>
            </a:r>
            <a:r>
              <a:rPr lang="en-US" altLang="ko-KR" sz="1800" dirty="0"/>
              <a:t>= </a:t>
            </a:r>
            <a:r>
              <a:rPr lang="ko-KR" altLang="en-US" sz="1800" dirty="0"/>
              <a:t>북한</a:t>
            </a:r>
            <a:r>
              <a:rPr lang="en-US" altLang="ko-KR" sz="1800" dirty="0"/>
              <a:t>(</a:t>
            </a:r>
            <a:r>
              <a:rPr lang="ko-KR" altLang="en-US" sz="1800" dirty="0"/>
              <a:t>대남적화기도</a:t>
            </a:r>
            <a:r>
              <a:rPr lang="en-US" altLang="ko-KR" sz="1800" dirty="0"/>
              <a:t>)</a:t>
            </a:r>
            <a:endParaRPr lang="ko-KR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5284703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2C6C1B8-1312-4C7A-854F-1D7A876562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5777" y="478464"/>
            <a:ext cx="9144000" cy="1032577"/>
          </a:xfrm>
        </p:spPr>
        <p:txBody>
          <a:bodyPr/>
          <a:lstStyle/>
          <a:p>
            <a:r>
              <a:rPr lang="en-US" altLang="ko-KR" dirty="0"/>
              <a:t>2.</a:t>
            </a:r>
            <a:r>
              <a:rPr lang="ko-KR" altLang="en-US" dirty="0"/>
              <a:t> 북한의 대남적화전략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6B7903D-B37A-4EA6-9B62-22CA9B594C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2233797"/>
            <a:ext cx="12192000" cy="3485521"/>
          </a:xfrm>
        </p:spPr>
        <p:txBody>
          <a:bodyPr>
            <a:normAutofit/>
          </a:bodyPr>
          <a:lstStyle/>
          <a:p>
            <a:pPr marL="457200" indent="-457200" algn="l">
              <a:buAutoNum type="arabicParenR"/>
            </a:pPr>
            <a:r>
              <a:rPr lang="ko-KR" altLang="en-US" sz="1800" dirty="0"/>
              <a:t>한반도 적화 통일 </a:t>
            </a:r>
            <a:r>
              <a:rPr lang="en-US" altLang="ko-KR" sz="1800" dirty="0"/>
              <a:t>– 1. </a:t>
            </a:r>
            <a:r>
              <a:rPr lang="ko-KR" altLang="en-US" sz="1800" dirty="0"/>
              <a:t>체제 유지 및 한반도 적화통일을 통한 </a:t>
            </a:r>
            <a:r>
              <a:rPr lang="ko-KR" altLang="en-US" sz="1800" b="1" dirty="0"/>
              <a:t>체제확산 목표</a:t>
            </a:r>
            <a:endParaRPr lang="en-US" altLang="ko-KR" sz="1800" b="1" dirty="0"/>
          </a:p>
          <a:p>
            <a:pPr algn="l"/>
            <a:r>
              <a:rPr lang="en-US" altLang="ko-KR" sz="1800" dirty="0"/>
              <a:t>                               2. </a:t>
            </a:r>
            <a:r>
              <a:rPr lang="ko-KR" altLang="en-US" sz="1800" dirty="0"/>
              <a:t>노동당 규약과 사회주의 헌법 명시 </a:t>
            </a:r>
            <a:r>
              <a:rPr lang="en-US" altLang="ko-KR" sz="1800" dirty="0"/>
              <a:t>= </a:t>
            </a:r>
            <a:r>
              <a:rPr lang="ko-KR" altLang="en-US" sz="1800" b="1" dirty="0"/>
              <a:t>국가목표화</a:t>
            </a:r>
            <a:r>
              <a:rPr lang="en-US" altLang="ko-KR" sz="1800" dirty="0"/>
              <a:t>                    </a:t>
            </a:r>
          </a:p>
          <a:p>
            <a:pPr marL="457200" indent="-457200" algn="l">
              <a:buFont typeface="+mj-lt"/>
              <a:buAutoNum type="arabicParenR" startAt="2"/>
            </a:pPr>
            <a:endParaRPr lang="en-US" altLang="ko-KR" sz="1800" dirty="0"/>
          </a:p>
          <a:p>
            <a:pPr marL="457200" indent="-457200" algn="l">
              <a:buFont typeface="+mj-lt"/>
              <a:buAutoNum type="arabicParenR" startAt="2"/>
            </a:pPr>
            <a:endParaRPr lang="en-US" altLang="ko-KR" sz="1800" dirty="0"/>
          </a:p>
          <a:p>
            <a:pPr marL="457200" indent="-457200" algn="l">
              <a:buFont typeface="+mj-lt"/>
              <a:buAutoNum type="arabicParenR" startAt="2"/>
            </a:pPr>
            <a:r>
              <a:rPr lang="ko-KR" altLang="en-US" sz="1800" dirty="0"/>
              <a:t>민족 해방주의 혁명 전략 </a:t>
            </a:r>
            <a:r>
              <a:rPr lang="en-US" altLang="ko-KR" sz="1800" dirty="0"/>
              <a:t>– 1. </a:t>
            </a:r>
            <a:r>
              <a:rPr lang="ko-KR" altLang="en-US" sz="1800" dirty="0"/>
              <a:t>대한민국 내 </a:t>
            </a:r>
            <a:r>
              <a:rPr lang="ko-KR" altLang="en-US" sz="1800" dirty="0" err="1"/>
              <a:t>불만세력들과의</a:t>
            </a:r>
            <a:r>
              <a:rPr lang="ko-KR" altLang="en-US" sz="1800" dirty="0"/>
              <a:t> 계급연대를 통한 </a:t>
            </a:r>
            <a:r>
              <a:rPr lang="ko-KR" altLang="en-US" sz="1800" b="1" dirty="0"/>
              <a:t>정치적 통일</a:t>
            </a:r>
            <a:endParaRPr lang="en-US" altLang="ko-KR" sz="1800" b="1" dirty="0"/>
          </a:p>
          <a:p>
            <a:pPr algn="l"/>
            <a:r>
              <a:rPr lang="en-US" altLang="ko-KR" sz="1800" dirty="0"/>
              <a:t>                                        2. 1964</a:t>
            </a:r>
            <a:r>
              <a:rPr lang="ko-KR" altLang="en-US" sz="1800" dirty="0"/>
              <a:t>년 </a:t>
            </a:r>
            <a:r>
              <a:rPr lang="en-US" altLang="ko-KR" sz="1800" dirty="0"/>
              <a:t>2</a:t>
            </a:r>
            <a:r>
              <a:rPr lang="ko-KR" altLang="en-US" sz="1800" dirty="0"/>
              <a:t>월 </a:t>
            </a:r>
            <a:r>
              <a:rPr lang="en-US" altLang="ko-KR" sz="1800" dirty="0"/>
              <a:t>3</a:t>
            </a:r>
            <a:r>
              <a:rPr lang="ko-KR" altLang="en-US" sz="1800" dirty="0"/>
              <a:t>대 혁명 역량 강화 중 </a:t>
            </a:r>
            <a:r>
              <a:rPr lang="en-US" altLang="ko-KR" sz="1800" dirty="0"/>
              <a:t>“</a:t>
            </a:r>
            <a:r>
              <a:rPr lang="ko-KR" altLang="en-US" sz="1800" dirty="0"/>
              <a:t>남조선 혁명역량 </a:t>
            </a:r>
            <a:r>
              <a:rPr lang="ko-KR" altLang="en-US" sz="1800" dirty="0" err="1"/>
              <a:t>강화＂항목에</a:t>
            </a:r>
            <a:r>
              <a:rPr lang="ko-KR" altLang="en-US" sz="1800" dirty="0"/>
              <a:t> 해당</a:t>
            </a:r>
            <a:endParaRPr lang="en-US" altLang="ko-KR" sz="1800" dirty="0"/>
          </a:p>
          <a:p>
            <a:pPr algn="l"/>
            <a:endParaRPr lang="en-US" altLang="ko-KR" sz="1800" dirty="0"/>
          </a:p>
          <a:p>
            <a:endParaRPr lang="en-US" altLang="ko-KR" sz="180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『</a:t>
            </a:r>
            <a:r>
              <a:rPr lang="ko-KR" altLang="en-US" sz="18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화전양면</a:t>
            </a:r>
            <a:r>
              <a:rPr lang="ko-KR" altLang="en-US" sz="1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전술</a:t>
            </a:r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로 구체화 </a:t>
            </a:r>
            <a:r>
              <a:rPr lang="en-US" altLang="ko-KR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– </a:t>
            </a:r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주한미국 철수</a:t>
            </a:r>
            <a:r>
              <a:rPr lang="en-US" altLang="ko-KR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국가보안법 폐지 </a:t>
            </a:r>
            <a:r>
              <a:rPr lang="en-US" altLang="ko-KR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+ </a:t>
            </a:r>
            <a:r>
              <a:rPr lang="ko-KR" altLang="en-US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연방제 통일 주장</a:t>
            </a:r>
            <a:r>
              <a:rPr lang="en-US" altLang="ko-KR" sz="180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』</a:t>
            </a:r>
            <a:endParaRPr lang="en-US" altLang="ko-KR" sz="1800" dirty="0"/>
          </a:p>
        </p:txBody>
      </p:sp>
    </p:spTree>
    <p:extLst>
      <p:ext uri="{BB962C8B-B14F-4D97-AF65-F5344CB8AC3E}">
        <p14:creationId xmlns:p14="http://schemas.microsoft.com/office/powerpoint/2010/main" val="12507252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2C6C1B8-1312-4C7A-854F-1D7A876562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85777" y="276445"/>
            <a:ext cx="9144000" cy="1032577"/>
          </a:xfrm>
        </p:spPr>
        <p:txBody>
          <a:bodyPr/>
          <a:lstStyle/>
          <a:p>
            <a:r>
              <a:rPr lang="en-US" altLang="ko-KR" dirty="0"/>
              <a:t>3.</a:t>
            </a:r>
            <a:r>
              <a:rPr lang="ko-KR" altLang="en-US" dirty="0"/>
              <a:t> 북한군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16B7903D-B37A-4EA6-9B62-22CA9B594CA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1478751"/>
            <a:ext cx="12192000" cy="4921658"/>
          </a:xfrm>
        </p:spPr>
        <p:txBody>
          <a:bodyPr>
            <a:normAutofit/>
          </a:bodyPr>
          <a:lstStyle/>
          <a:p>
            <a:pPr marL="457200" indent="-457200" algn="l">
              <a:buAutoNum type="arabicParenR"/>
            </a:pPr>
            <a:r>
              <a:rPr lang="ko-KR" altLang="en-US" sz="1200" dirty="0"/>
              <a:t>북한군 </a:t>
            </a:r>
            <a:r>
              <a:rPr lang="en-US" altLang="ko-KR" sz="1200" dirty="0"/>
              <a:t>– 1. </a:t>
            </a:r>
            <a:r>
              <a:rPr lang="ko-KR" altLang="en-US" sz="1200" dirty="0"/>
              <a:t>성격 </a:t>
            </a:r>
            <a:r>
              <a:rPr lang="en-US" altLang="ko-KR" sz="1200" dirty="0"/>
              <a:t>: </a:t>
            </a:r>
            <a:r>
              <a:rPr lang="ko-KR" altLang="en-US" sz="1200" b="1" dirty="0"/>
              <a:t>당과 수령</a:t>
            </a:r>
            <a:r>
              <a:rPr lang="ko-KR" altLang="en-US" sz="1200" dirty="0"/>
              <a:t>님께 충성충성</a:t>
            </a:r>
            <a:r>
              <a:rPr lang="en-US" altLang="ko-KR" sz="1200" dirty="0"/>
              <a:t>(</a:t>
            </a:r>
            <a:r>
              <a:rPr lang="ko-KR" altLang="en-US" sz="1200" dirty="0"/>
              <a:t>대내적으로는 보호수단</a:t>
            </a:r>
            <a:r>
              <a:rPr lang="en-US" altLang="ko-KR" sz="1200" dirty="0"/>
              <a:t>, </a:t>
            </a:r>
            <a:r>
              <a:rPr lang="ko-KR" altLang="en-US" sz="1200" dirty="0"/>
              <a:t>대외적으로는 정치적 목적 실현을 위한 무력수단</a:t>
            </a:r>
            <a:r>
              <a:rPr lang="en-US" altLang="ko-KR" sz="1200" dirty="0"/>
              <a:t>)</a:t>
            </a:r>
          </a:p>
          <a:p>
            <a:pPr algn="l"/>
            <a:r>
              <a:rPr lang="en-US" altLang="ko-KR" sz="1200" dirty="0"/>
              <a:t>                    2. </a:t>
            </a:r>
            <a:r>
              <a:rPr lang="ko-KR" altLang="en-US" sz="1200" dirty="0"/>
              <a:t>군사 전략 </a:t>
            </a:r>
            <a:r>
              <a:rPr lang="en-US" altLang="ko-KR" sz="1200" dirty="0"/>
              <a:t>: </a:t>
            </a:r>
            <a:r>
              <a:rPr lang="en-US" altLang="ko-KR" sz="1200" b="1" dirty="0"/>
              <a:t>4</a:t>
            </a:r>
            <a:r>
              <a:rPr lang="ko-KR" altLang="en-US" sz="1200" b="1" dirty="0"/>
              <a:t>대 군사노선</a:t>
            </a:r>
            <a:r>
              <a:rPr lang="en-US" altLang="ko-KR" sz="1200" b="1" dirty="0"/>
              <a:t>(</a:t>
            </a:r>
            <a:r>
              <a:rPr lang="ko-KR" altLang="en-US" sz="1200" b="1" dirty="0"/>
              <a:t>전군 간부화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전군 현대화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전인민 무장화</a:t>
            </a:r>
            <a:r>
              <a:rPr lang="en-US" altLang="ko-KR" sz="1200" b="1" dirty="0"/>
              <a:t>, </a:t>
            </a:r>
            <a:r>
              <a:rPr lang="ko-KR" altLang="en-US" sz="1200" b="1" dirty="0"/>
              <a:t>전국 요새화</a:t>
            </a:r>
            <a:r>
              <a:rPr lang="en-US" altLang="ko-KR" sz="1200" b="1" dirty="0"/>
              <a:t>)</a:t>
            </a:r>
            <a:r>
              <a:rPr lang="ko-KR" altLang="en-US" sz="1200" b="1" dirty="0"/>
              <a:t> 및 군사 우선주의 </a:t>
            </a:r>
            <a:r>
              <a:rPr lang="ko-KR" altLang="en-US" sz="1200" dirty="0"/>
              <a:t>채택 </a:t>
            </a:r>
            <a:r>
              <a:rPr lang="en-US" altLang="ko-KR" sz="1200" dirty="0"/>
              <a:t>→ </a:t>
            </a:r>
            <a:r>
              <a:rPr lang="ko-KR" altLang="en-US" sz="1200" dirty="0"/>
              <a:t>선제 기습</a:t>
            </a:r>
            <a:r>
              <a:rPr lang="en-US" altLang="ko-KR" sz="1200" dirty="0"/>
              <a:t>, </a:t>
            </a:r>
            <a:r>
              <a:rPr lang="ko-KR" altLang="en-US" sz="1200" dirty="0"/>
              <a:t>정규</a:t>
            </a:r>
            <a:r>
              <a:rPr lang="en-US" altLang="ko-KR" sz="1200" dirty="0"/>
              <a:t>/</a:t>
            </a:r>
            <a:r>
              <a:rPr lang="ko-KR" altLang="en-US" sz="1200" dirty="0"/>
              <a:t>유격 배합</a:t>
            </a:r>
            <a:r>
              <a:rPr lang="en-US" altLang="ko-KR" sz="1200" dirty="0"/>
              <a:t>, </a:t>
            </a:r>
            <a:r>
              <a:rPr lang="ko-KR" altLang="en-US" sz="1200" dirty="0" err="1"/>
              <a:t>단기속전속결</a:t>
            </a:r>
            <a:endParaRPr lang="en-US" altLang="ko-KR" sz="1200" dirty="0"/>
          </a:p>
          <a:p>
            <a:pPr algn="l"/>
            <a:r>
              <a:rPr lang="en-US" altLang="ko-KR" sz="1200" dirty="0"/>
              <a:t>                    3. </a:t>
            </a:r>
            <a:r>
              <a:rPr lang="ko-KR" altLang="en-US" sz="1200" dirty="0"/>
              <a:t>배치 </a:t>
            </a:r>
            <a:r>
              <a:rPr lang="en-US" altLang="ko-KR" sz="1200" dirty="0"/>
              <a:t>: </a:t>
            </a:r>
            <a:r>
              <a:rPr lang="ko-KR" altLang="en-US" sz="1200" dirty="0"/>
              <a:t>전진 </a:t>
            </a:r>
            <a:r>
              <a:rPr lang="ko-KR" altLang="en-US" sz="1200" dirty="0" err="1"/>
              <a:t>배럭</a:t>
            </a:r>
            <a:r>
              <a:rPr lang="en-US" altLang="ko-KR" sz="1200" dirty="0"/>
              <a:t>/</a:t>
            </a:r>
            <a:r>
              <a:rPr lang="ko-KR" altLang="en-US" sz="1200" dirty="0" err="1"/>
              <a:t>벙커링</a:t>
            </a:r>
            <a:r>
              <a:rPr lang="en-US" altLang="ko-KR" sz="1200" dirty="0"/>
              <a:t>(</a:t>
            </a:r>
            <a:r>
              <a:rPr lang="ko-KR" altLang="en-US" sz="1200" b="1" dirty="0"/>
              <a:t>군대 전진 배치 및 요새화</a:t>
            </a:r>
            <a:r>
              <a:rPr lang="en-US" altLang="ko-KR" sz="1200" dirty="0"/>
              <a:t>)</a:t>
            </a:r>
          </a:p>
          <a:p>
            <a:pPr algn="l"/>
            <a:r>
              <a:rPr lang="en-US" altLang="ko-KR" sz="1200" dirty="0"/>
              <a:t>                    4. </a:t>
            </a:r>
            <a:r>
              <a:rPr lang="ko-KR" altLang="en-US" sz="1200" dirty="0"/>
              <a:t>각 군 현황 </a:t>
            </a:r>
            <a:r>
              <a:rPr lang="en-US" altLang="ko-KR" sz="1200" dirty="0"/>
              <a:t>– </a:t>
            </a:r>
            <a:r>
              <a:rPr lang="ko-KR" altLang="en-US" sz="1200" dirty="0"/>
              <a:t>육군 </a:t>
            </a:r>
            <a:r>
              <a:rPr lang="en-US" altLang="ko-KR" sz="1200" dirty="0"/>
              <a:t>: </a:t>
            </a:r>
            <a:r>
              <a:rPr lang="ko-KR" altLang="en-US" sz="1200" dirty="0"/>
              <a:t>사람도 기계도 </a:t>
            </a:r>
            <a:r>
              <a:rPr lang="ko-KR" altLang="en-US" sz="1200" b="1" dirty="0"/>
              <a:t>많다</a:t>
            </a:r>
            <a:r>
              <a:rPr lang="en-US" altLang="ko-KR" sz="1200" dirty="0"/>
              <a:t>(</a:t>
            </a:r>
            <a:r>
              <a:rPr lang="ko-KR" altLang="en-US" sz="1200" dirty="0"/>
              <a:t>특수부대 포함</a:t>
            </a:r>
            <a:r>
              <a:rPr lang="en-US" altLang="ko-KR" sz="1200" dirty="0"/>
              <a:t>)</a:t>
            </a:r>
          </a:p>
          <a:p>
            <a:pPr algn="l"/>
            <a:r>
              <a:rPr lang="en-US" altLang="ko-KR" sz="1200" dirty="0"/>
              <a:t>                                        </a:t>
            </a:r>
            <a:r>
              <a:rPr lang="ko-KR" altLang="en-US" sz="1200" dirty="0"/>
              <a:t>해군 </a:t>
            </a:r>
            <a:r>
              <a:rPr lang="en-US" altLang="ko-KR" sz="1200" dirty="0"/>
              <a:t>: </a:t>
            </a:r>
            <a:r>
              <a:rPr lang="ko-KR" altLang="en-US" sz="1200" b="1" dirty="0"/>
              <a:t>약한</a:t>
            </a:r>
            <a:r>
              <a:rPr lang="ko-KR" altLang="en-US" sz="1200" dirty="0"/>
              <a:t>데 몇 개 무서움</a:t>
            </a:r>
            <a:r>
              <a:rPr lang="en-US" altLang="ko-KR" sz="1200" dirty="0"/>
              <a:t>(</a:t>
            </a:r>
            <a:r>
              <a:rPr lang="ko-KR" altLang="en-US" sz="1200" dirty="0"/>
              <a:t>공기부양정</a:t>
            </a:r>
            <a:r>
              <a:rPr lang="en-US" altLang="ko-KR" sz="1200" dirty="0"/>
              <a:t>, </a:t>
            </a:r>
            <a:r>
              <a:rPr lang="ko-KR" altLang="en-US" sz="1200" dirty="0"/>
              <a:t>고속상륙정</a:t>
            </a:r>
            <a:r>
              <a:rPr lang="en-US" altLang="ko-KR" sz="1200" dirty="0"/>
              <a:t>)                   </a:t>
            </a:r>
          </a:p>
          <a:p>
            <a:pPr algn="l"/>
            <a:r>
              <a:rPr lang="en-US" altLang="ko-KR" sz="1200" dirty="0"/>
              <a:t>                                        </a:t>
            </a:r>
            <a:r>
              <a:rPr lang="ko-KR" altLang="en-US" sz="1200" dirty="0"/>
              <a:t>공군 </a:t>
            </a:r>
            <a:r>
              <a:rPr lang="en-US" altLang="ko-KR" sz="1200" dirty="0"/>
              <a:t>: </a:t>
            </a:r>
            <a:r>
              <a:rPr lang="ko-KR" altLang="en-US" sz="1200" b="1" dirty="0"/>
              <a:t>애매모호</a:t>
            </a:r>
            <a:r>
              <a:rPr lang="ko-KR" altLang="en-US" sz="1200" dirty="0"/>
              <a:t> 한데 전진 배치 </a:t>
            </a:r>
            <a:endParaRPr lang="en-US" altLang="ko-KR" sz="1200" dirty="0"/>
          </a:p>
          <a:p>
            <a:pPr algn="l"/>
            <a:r>
              <a:rPr lang="en-US" altLang="ko-KR" sz="1200" dirty="0"/>
              <a:t>                                        </a:t>
            </a:r>
            <a:r>
              <a:rPr lang="ko-KR" altLang="en-US" sz="1200" dirty="0"/>
              <a:t>예비군 </a:t>
            </a:r>
            <a:r>
              <a:rPr lang="en-US" altLang="ko-KR" sz="1200" dirty="0"/>
              <a:t>: 4</a:t>
            </a:r>
            <a:r>
              <a:rPr lang="ko-KR" altLang="en-US" sz="1200" dirty="0"/>
              <a:t>대군사노선 중 </a:t>
            </a:r>
            <a:r>
              <a:rPr lang="en-US" altLang="ko-KR" sz="1200" dirty="0"/>
              <a:t>‘</a:t>
            </a:r>
            <a:r>
              <a:rPr lang="ko-KR" altLang="en-US" sz="1200" dirty="0"/>
              <a:t>전인민 </a:t>
            </a:r>
            <a:r>
              <a:rPr lang="ko-KR" altLang="en-US" sz="1200" dirty="0" err="1"/>
              <a:t>무장화＇의</a:t>
            </a:r>
            <a:r>
              <a:rPr lang="ko-KR" altLang="en-US" sz="1200" dirty="0"/>
              <a:t> 항목 </a:t>
            </a:r>
            <a:r>
              <a:rPr lang="en-US" altLang="ko-KR" sz="1200" dirty="0"/>
              <a:t>= </a:t>
            </a:r>
            <a:r>
              <a:rPr lang="ko-KR" altLang="en-US" sz="1200" b="1" dirty="0"/>
              <a:t>많다 </a:t>
            </a:r>
            <a:endParaRPr lang="en-US" altLang="ko-KR" sz="1200" b="1" dirty="0"/>
          </a:p>
          <a:p>
            <a:pPr algn="l"/>
            <a:r>
              <a:rPr lang="en-US" altLang="ko-KR" sz="1200" b="1" dirty="0"/>
              <a:t>                    5. </a:t>
            </a:r>
            <a:r>
              <a:rPr lang="ko-KR" altLang="en-US" sz="1200" b="1" dirty="0"/>
              <a:t>대량살상무기 </a:t>
            </a:r>
            <a:r>
              <a:rPr lang="en-US" altLang="ko-KR" sz="1200" b="1" dirty="0"/>
              <a:t>: </a:t>
            </a:r>
            <a:r>
              <a:rPr lang="ko-KR" altLang="en-US" sz="1200" b="1" dirty="0"/>
              <a:t>핵과 장거리 탄도미사일 보유</a:t>
            </a:r>
            <a:endParaRPr lang="en-US" altLang="ko-KR" sz="1200" b="1" dirty="0"/>
          </a:p>
          <a:p>
            <a:pPr algn="l"/>
            <a:r>
              <a:rPr lang="en-US" altLang="ko-KR" sz="1200" dirty="0"/>
              <a:t>                    6. </a:t>
            </a:r>
            <a:r>
              <a:rPr lang="ko-KR" altLang="en-US" sz="1200" dirty="0"/>
              <a:t>전쟁지속능력 </a:t>
            </a:r>
            <a:r>
              <a:rPr lang="en-US" altLang="ko-KR" sz="1200" dirty="0"/>
              <a:t>: 2~3</a:t>
            </a:r>
            <a:r>
              <a:rPr lang="ko-KR" altLang="en-US" sz="1200" dirty="0"/>
              <a:t>개월의 물자 비축했다지만 글쎄</a:t>
            </a:r>
            <a:r>
              <a:rPr lang="en-US" altLang="ko-KR" sz="1200" dirty="0"/>
              <a:t>(?)</a:t>
            </a:r>
          </a:p>
          <a:p>
            <a:pPr algn="l"/>
            <a:r>
              <a:rPr lang="en-US" altLang="ko-KR" sz="1200" dirty="0"/>
              <a:t>                    7. </a:t>
            </a:r>
            <a:r>
              <a:rPr lang="ko-KR" altLang="en-US" sz="1200" dirty="0"/>
              <a:t>주요 군사 기관 </a:t>
            </a:r>
            <a:r>
              <a:rPr lang="en-US" altLang="ko-KR" sz="1200" dirty="0"/>
              <a:t>: </a:t>
            </a:r>
            <a:r>
              <a:rPr lang="ko-KR" altLang="en-US" sz="1200" dirty="0"/>
              <a:t>국무위원회</a:t>
            </a:r>
            <a:r>
              <a:rPr lang="en-US" altLang="ko-KR" sz="1200" dirty="0"/>
              <a:t>, </a:t>
            </a:r>
            <a:r>
              <a:rPr lang="ko-KR" altLang="en-US" sz="1200" dirty="0"/>
              <a:t>당 중앙군사위원회</a:t>
            </a:r>
            <a:r>
              <a:rPr lang="en-US" altLang="ko-KR" sz="1200" dirty="0"/>
              <a:t>, </a:t>
            </a:r>
            <a:r>
              <a:rPr lang="ko-KR" altLang="en-US" sz="1200" dirty="0"/>
              <a:t>총참모부</a:t>
            </a:r>
            <a:r>
              <a:rPr lang="en-US" altLang="ko-KR" sz="1200" dirty="0"/>
              <a:t>, </a:t>
            </a:r>
            <a:r>
              <a:rPr lang="ko-KR" altLang="en-US" sz="1200" dirty="0"/>
              <a:t>인민무력성</a:t>
            </a:r>
            <a:r>
              <a:rPr lang="en-US" altLang="ko-KR" sz="1200" dirty="0"/>
              <a:t>, </a:t>
            </a:r>
            <a:r>
              <a:rPr lang="ko-KR" altLang="en-US" sz="1200" dirty="0"/>
              <a:t>총 정치부</a:t>
            </a:r>
            <a:endParaRPr lang="en-US" altLang="ko-KR" sz="1200" dirty="0"/>
          </a:p>
          <a:p>
            <a:pPr algn="l"/>
            <a:r>
              <a:rPr lang="en-US" altLang="ko-KR" sz="1200" dirty="0"/>
              <a:t>                    8. </a:t>
            </a:r>
            <a:r>
              <a:rPr lang="ko-KR" altLang="en-US" sz="1200" dirty="0"/>
              <a:t>입대 기준 </a:t>
            </a:r>
            <a:r>
              <a:rPr lang="en-US" altLang="ko-KR" sz="1200" dirty="0"/>
              <a:t>: 15</a:t>
            </a:r>
            <a:r>
              <a:rPr lang="ko-KR" altLang="en-US" sz="1200" dirty="0"/>
              <a:t>세에 신체검사</a:t>
            </a:r>
            <a:r>
              <a:rPr lang="en-US" altLang="ko-KR" sz="1200" dirty="0"/>
              <a:t>(148cm, 48kg), </a:t>
            </a:r>
            <a:r>
              <a:rPr lang="ko-KR" altLang="en-US" sz="1200" dirty="0"/>
              <a:t>남자 </a:t>
            </a:r>
            <a:r>
              <a:rPr lang="en-US" altLang="ko-KR" sz="1200" dirty="0"/>
              <a:t>10</a:t>
            </a:r>
            <a:r>
              <a:rPr lang="ko-KR" altLang="en-US" sz="1200" dirty="0"/>
              <a:t>년</a:t>
            </a:r>
            <a:r>
              <a:rPr lang="en-US" altLang="ko-KR" sz="1200" dirty="0"/>
              <a:t>/</a:t>
            </a:r>
            <a:r>
              <a:rPr lang="ko-KR" altLang="en-US" sz="1200" dirty="0"/>
              <a:t>여자 </a:t>
            </a:r>
            <a:r>
              <a:rPr lang="en-US" altLang="ko-KR" sz="1200" dirty="0"/>
              <a:t>7</a:t>
            </a:r>
            <a:r>
              <a:rPr lang="ko-KR" altLang="en-US" sz="1200" dirty="0"/>
              <a:t>년 의무복무</a:t>
            </a:r>
            <a:endParaRPr lang="en-US" altLang="ko-KR" sz="1200" dirty="0"/>
          </a:p>
          <a:p>
            <a:pPr algn="l"/>
            <a:endParaRPr lang="en-US" altLang="ko-KR" sz="1200" b="1" dirty="0"/>
          </a:p>
        </p:txBody>
      </p:sp>
    </p:spTree>
    <p:extLst>
      <p:ext uri="{BB962C8B-B14F-4D97-AF65-F5344CB8AC3E}">
        <p14:creationId xmlns:p14="http://schemas.microsoft.com/office/powerpoint/2010/main" val="2837061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4E66EFCB-82D5-4E26-A8C4-00A3D7A66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A83E2BF-0F5F-4312-9877-C063605C92F4}"/>
              </a:ext>
            </a:extLst>
          </p:cNvPr>
          <p:cNvSpPr txBox="1"/>
          <p:nvPr/>
        </p:nvSpPr>
        <p:spPr>
          <a:xfrm>
            <a:off x="109138" y="122581"/>
            <a:ext cx="562525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4400" b="1" dirty="0"/>
              <a:t>지피지기 백전불패</a:t>
            </a:r>
            <a:r>
              <a:rPr lang="en-US" altLang="ko-KR" sz="4400" b="1" dirty="0"/>
              <a:t>!!</a:t>
            </a:r>
          </a:p>
          <a:p>
            <a:r>
              <a:rPr lang="ko-KR" altLang="en-US" sz="4400" b="1" dirty="0"/>
              <a:t>눈에는 눈</a:t>
            </a:r>
            <a:r>
              <a:rPr lang="en-US" altLang="ko-KR" sz="4400" b="1" dirty="0"/>
              <a:t>, </a:t>
            </a:r>
            <a:r>
              <a:rPr lang="ko-KR" altLang="en-US" sz="4400" b="1" dirty="0"/>
              <a:t>이에는 이</a:t>
            </a:r>
            <a:r>
              <a:rPr lang="en-US" altLang="ko-KR" sz="4400" b="1" dirty="0"/>
              <a:t>!</a:t>
            </a:r>
            <a:endParaRPr lang="ko-KR" altLang="en-US" sz="4400" b="1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12584CE-18EF-4BA8-9F36-81A9588E26F4}"/>
              </a:ext>
            </a:extLst>
          </p:cNvPr>
          <p:cNvSpPr txBox="1"/>
          <p:nvPr/>
        </p:nvSpPr>
        <p:spPr>
          <a:xfrm>
            <a:off x="11648261" y="633478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800" b="1" dirty="0"/>
              <a:t>끝</a:t>
            </a:r>
          </a:p>
        </p:txBody>
      </p:sp>
    </p:spTree>
    <p:extLst>
      <p:ext uri="{BB962C8B-B14F-4D97-AF65-F5344CB8AC3E}">
        <p14:creationId xmlns:p14="http://schemas.microsoft.com/office/powerpoint/2010/main" val="40478238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</TotalTime>
  <Words>348</Words>
  <Application>Microsoft Office PowerPoint</Application>
  <PresentationFormat>와이드스크린</PresentationFormat>
  <Paragraphs>32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8과 – 우리의 적, 북한의 실체</vt:lpstr>
      <vt:lpstr>1. 우리의 적</vt:lpstr>
      <vt:lpstr>2. 북한의 대남적화전략</vt:lpstr>
      <vt:lpstr>3. 북한군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우리의 적</dc:title>
  <dc:creator>승호 박</dc:creator>
  <cp:lastModifiedBy>박성훈</cp:lastModifiedBy>
  <cp:revision>5</cp:revision>
  <dcterms:created xsi:type="dcterms:W3CDTF">2018-10-03T21:20:41Z</dcterms:created>
  <dcterms:modified xsi:type="dcterms:W3CDTF">2018-10-04T01:18:41Z</dcterms:modified>
</cp:coreProperties>
</file>