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432" y="14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6629B-6A83-4436-9EE2-F094559A790D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93E044-13AB-4473-A121-7E716ED973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41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185CB6-F80C-41FE-9518-420B76D00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689B290-DA0B-42DF-A057-0456676029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1B43188-FDE1-409E-899C-5BD84385E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9A34DC-416E-4243-A884-EF2C162E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2D3D05-79FA-4563-B17A-84DF8515C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5105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DDF516-EB9B-4D82-BAA1-396D04229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A4C4208-ED40-4243-9F51-10CC908063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BE1C5C-7C1E-4632-A7AC-228312299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49C3A3-889D-4B2A-89D7-BD2DFAE71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252A31-FA51-4099-B1C0-DB46C2A95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 </a:t>
            </a:r>
            <a:fld id="{A9571CB1-3B3E-4E45-ACC9-BD65D227A47E}" type="slidenum">
              <a:rPr lang="ko-KR" altLang="en-US" smtClean="0"/>
              <a:pPr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4121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8E0639-6B3E-4DD6-BE9F-29DC68519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5C5D43-54FE-480D-B6D9-893232CDF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641693-85BA-41F6-BE41-1A087157D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CA70E2-246F-47B6-9B6E-30A7310CA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BA2F75-6110-4F91-A8B5-992441CF3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2039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C6A33B-601F-43D6-B9FA-EE076950A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BFC3259-08A4-44C9-8817-CAC509EE7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B1C41E-2A33-4E7D-9885-208442947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F397133-6B54-43AC-B3BC-4469E6C2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382BF1A-FA1E-44E8-9F7B-7CF7E6128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B0102C-46D9-4334-A1FF-F206F56E7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1138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EB4CD3-E3BF-46E2-82AA-D002382C4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DA7931F-5CCE-4DE6-9733-329FB6AC0A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DB86B44-8E44-4356-9B9C-B68AA8D96D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0AD8092-BC8D-4B67-B479-0F4490A433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6DA82FE-FB85-4C7A-B32D-B0C7766CCC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F2EB3BC-66EE-473A-8DD2-C4E3BE0EF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55FCA0E-5A8A-4F76-9AAE-5C67345F7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57D5F81-A7D2-4D6E-8B85-99B15CE0E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73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6EEAF7-140D-42D5-A44E-99FB4D0E5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12B61A7-9F6C-49EF-94D6-61DB4061D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7CCDB56-A130-4CD8-96FA-8367CF63A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6CCC833-A56F-471E-9EF3-9980F62A8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1643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35AA576-59D6-4489-9A3F-3FA0CACC8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9FBDFC1-BF99-4976-A6C8-1B71CDCAC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94B73C8-45F5-4EB7-97E2-46FFCF1CC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602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EBEE6D-B254-4475-A16F-C43D21B0B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6B298A6-8D16-4AB2-85F1-9F45A4514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83BD306-476B-4E50-884B-1083F41E3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E51C532-86E8-422D-AF62-1449B39BF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D73F37F-B618-4A96-9B85-D0A76ED1D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7A6612F-296F-4841-B839-525B5725D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87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A71398-61D1-460E-ABBF-41FAF0CBC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985DBBE-37FB-4B48-B2B1-624EAC8A6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06742A1-84B5-4B96-A9FB-5BC44AE6DA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B2D1A31-8974-49CA-A149-D3BA90A7D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AF8600F-17E4-4816-A745-E09D38A3E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1E6E670-AD1A-4A70-8546-43559470D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041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C82D35-BAE7-4267-ABF0-EC6EB878D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FE2ED00-F143-48F2-9F2A-2AA378E9B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685D01-29DF-42A2-B95C-618C03115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0C28E6B-2F6D-4A62-9627-F0FC436F8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AC29AF-9922-4210-8B0B-2DCAAB8BA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327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CC6FA59-95C3-477D-B269-8F41F8E23D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3767EA-9473-4179-A62B-945BA6299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E995F9-8CC0-496D-BC48-17A4DEBC8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ECF747-F922-4D6C-B02C-53AC4751B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739751-F7E0-4879-9677-12EE66307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71CB1-3B3E-4E45-ACC9-BD65D227A4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873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BC518FA-E2AB-4048-8099-CE42997A2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ABACF0-209D-461B-9D63-2FE1D42B9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09CFE5-4A73-43E1-A327-40553E70FB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397DEA-0F15-4E90-99EF-0CC4C5AB3F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435 </a:t>
            </a:r>
            <a:r>
              <a:rPr lang="ko-KR" altLang="en-US"/>
              <a:t>임현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A8F343-893F-4DB7-AE70-28F14D551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dirty="0"/>
              <a:t>- </a:t>
            </a:r>
            <a:fld id="{A9571CB1-3B3E-4E45-ACC9-BD65D227A47E}" type="slidenum">
              <a:rPr lang="ko-KR" altLang="en-US" smtClean="0"/>
              <a:pPr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844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1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안녕하십니까</a:t>
            </a:r>
            <a:r>
              <a:rPr lang="en-US" altLang="ko-KR" sz="2000" dirty="0"/>
              <a:t>. </a:t>
            </a:r>
            <a:r>
              <a:rPr lang="ko-KR" altLang="en-US" sz="2000" dirty="0"/>
              <a:t>제 </a:t>
            </a:r>
            <a:r>
              <a:rPr lang="en-US" altLang="ko-KR" sz="2000" dirty="0"/>
              <a:t>13</a:t>
            </a:r>
            <a:r>
              <a:rPr lang="ko-KR" altLang="en-US" sz="2000" dirty="0"/>
              <a:t>과 국가와 군대 발표를 하게 된 </a:t>
            </a:r>
            <a:r>
              <a:rPr lang="en-US" altLang="ko-KR" sz="2000" dirty="0"/>
              <a:t>435</a:t>
            </a:r>
            <a:r>
              <a:rPr lang="ko-KR" altLang="en-US" sz="2000" dirty="0"/>
              <a:t>번 </a:t>
            </a:r>
            <a:r>
              <a:rPr lang="ko-KR" altLang="en-US" sz="2000" dirty="0" err="1"/>
              <a:t>임현</a:t>
            </a:r>
            <a:r>
              <a:rPr lang="ko-KR" altLang="en-US" sz="2000" dirty="0"/>
              <a:t> 입니다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우선 국가와 군대 중 국가란 무엇인가에 대해 알아보겠습니다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국가의 사전적 정의는 일정한 영토와 거기에 사는 사람들로 구성되고</a:t>
            </a:r>
            <a:r>
              <a:rPr lang="en-US" altLang="ko-KR" sz="2000" dirty="0"/>
              <a:t>, </a:t>
            </a:r>
            <a:r>
              <a:rPr lang="ko-KR" altLang="en-US" sz="2000" dirty="0"/>
              <a:t>주권에 의한 하나의 통치 조직을 가지고 있는 사회 집단으로 말할 수 있습니다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이를 보면 국가를 구성하는 요소는 일정한 영토</a:t>
            </a:r>
            <a:r>
              <a:rPr lang="en-US" altLang="ko-KR" sz="2000" dirty="0"/>
              <a:t>, </a:t>
            </a:r>
            <a:r>
              <a:rPr lang="ko-KR" altLang="en-US" sz="2000" dirty="0"/>
              <a:t>거기에 사는 사람</a:t>
            </a:r>
            <a:r>
              <a:rPr lang="en-US" altLang="ko-KR" sz="2000" dirty="0"/>
              <a:t>, </a:t>
            </a:r>
            <a:r>
              <a:rPr lang="ko-KR" altLang="en-US" sz="2000" dirty="0"/>
              <a:t>주권에 의한 하나의 통치 조직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즉</a:t>
            </a:r>
            <a:r>
              <a:rPr lang="en-US" altLang="ko-KR" sz="2000" dirty="0"/>
              <a:t>, </a:t>
            </a:r>
            <a:r>
              <a:rPr lang="ko-KR" altLang="en-US" sz="2000" dirty="0"/>
              <a:t>세가지로 구분됩니다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이러한 국가의 기능과 역할로는 국민의 안전보장과 신변을 보호하며</a:t>
            </a:r>
            <a:r>
              <a:rPr lang="en-US" altLang="ko-KR" sz="2000" dirty="0"/>
              <a:t>, </a:t>
            </a:r>
            <a:r>
              <a:rPr lang="ko-KR" altLang="en-US" sz="2000" dirty="0"/>
              <a:t>삶의 질을 향상 시키며</a:t>
            </a:r>
            <a:endParaRPr lang="en-US" altLang="ko-KR" sz="2000" dirty="0"/>
          </a:p>
          <a:p>
            <a:pPr algn="just"/>
            <a:r>
              <a:rPr lang="ko-KR" altLang="en-US" sz="2000" dirty="0"/>
              <a:t>군은 국가 기능 발휘를 위해 강한 힘으로 이를 뒷받침 하는 것 입니다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4227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13-1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①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국가의 정의</a:t>
            </a:r>
            <a:endParaRPr lang="en-US" altLang="ko-K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바닥글 개체 틀 9">
            <a:extLst>
              <a:ext uri="{FF2B5EF4-FFF2-40B4-BE49-F238E27FC236}">
                <a16:creationId xmlns:a16="http://schemas.microsoft.com/office/drawing/2014/main" id="{4F65EAE6-C13C-4CC6-AF75-5F1515F4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4983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2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그럼 이제부터 국가의 구성요소를 자세히 알아보도록 하겠습니다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우선 첫째 영토는 국가의 주권이나 통치권이 미칠 수 있는 영역이며</a:t>
            </a:r>
            <a:r>
              <a:rPr lang="en-US" altLang="ko-KR" sz="2000" dirty="0"/>
              <a:t> </a:t>
            </a:r>
          </a:p>
          <a:p>
            <a:pPr algn="just"/>
            <a:r>
              <a:rPr lang="ko-KR" altLang="en-US" sz="2000" dirty="0"/>
              <a:t>통상적으로 토지와 도서로 구성된 영공과 영해까지도 포함됩니다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헌법 제 </a:t>
            </a:r>
            <a:r>
              <a:rPr lang="en-US" altLang="ko-KR" sz="2000" dirty="0"/>
              <a:t>3</a:t>
            </a:r>
            <a:r>
              <a:rPr lang="ko-KR" altLang="en-US" sz="2000" dirty="0"/>
              <a:t>조에는 </a:t>
            </a:r>
            <a:r>
              <a:rPr lang="en-US" altLang="ko-KR" sz="2000" dirty="0"/>
              <a:t>“</a:t>
            </a:r>
            <a:r>
              <a:rPr lang="ko-KR" altLang="en-US" sz="2000" dirty="0"/>
              <a:t>대한민국의 영토는 한반도와 그 부속도서로 한다</a:t>
            </a:r>
            <a:r>
              <a:rPr lang="en-US" altLang="ko-KR" sz="2000" dirty="0"/>
              <a:t>.”</a:t>
            </a:r>
            <a:r>
              <a:rPr lang="ko-KR" altLang="en-US" sz="2000" dirty="0"/>
              <a:t>고 명시되어 있고</a:t>
            </a:r>
            <a:r>
              <a:rPr lang="en-US" altLang="ko-KR" sz="2000" dirty="0"/>
              <a:t>,</a:t>
            </a:r>
          </a:p>
          <a:p>
            <a:pPr algn="just"/>
            <a:r>
              <a:rPr lang="ko-KR" altLang="en-US" sz="2000" dirty="0"/>
              <a:t>대한민국의 영역은 휴전선 이남이 아닌 한반도 전체입니다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이러한 이유는 대한민국이 민족사의 정통성을 이어 받았고</a:t>
            </a:r>
            <a:r>
              <a:rPr lang="en-US" altLang="ko-KR" sz="2000" dirty="0"/>
              <a:t> </a:t>
            </a:r>
          </a:p>
          <a:p>
            <a:pPr algn="just"/>
            <a:r>
              <a:rPr lang="ko-KR" altLang="en-US" sz="2000" dirty="0"/>
              <a:t>유엔에서 승인한 한반도의 유일한 합법 정부는 대한민국 뿐임을 명확하게 하기 위해서 입니다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4227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13-1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②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국가의 구성요소 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영토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5265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3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다음으로 둘째 국민은 한 국가를 구성하는 사람으로서 해당 국가의 국적을 가진 사람이며</a:t>
            </a:r>
            <a:r>
              <a:rPr lang="en-US" altLang="ko-KR" sz="2000" dirty="0"/>
              <a:t>,</a:t>
            </a:r>
          </a:p>
          <a:p>
            <a:pPr algn="just"/>
            <a:r>
              <a:rPr lang="ko-KR" altLang="en-US" sz="2000" dirty="0"/>
              <a:t>국권의 지배를 받는 객체인 동시에 국권의 담당자 또는 주체입니다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국민의 개념이 인종이나 민족과 반드시 일치하는 것은 아니지만 </a:t>
            </a:r>
            <a:endParaRPr lang="en-US" altLang="ko-KR" sz="2000" dirty="0"/>
          </a:p>
          <a:p>
            <a:pPr algn="just"/>
            <a:r>
              <a:rPr lang="ko-KR" altLang="en-US" sz="2000" dirty="0"/>
              <a:t>인종</a:t>
            </a:r>
            <a:r>
              <a:rPr lang="en-US" altLang="ko-KR" sz="2000" dirty="0"/>
              <a:t>, </a:t>
            </a:r>
            <a:r>
              <a:rPr lang="ko-KR" altLang="en-US" sz="2000" dirty="0"/>
              <a:t>언어</a:t>
            </a:r>
            <a:r>
              <a:rPr lang="en-US" altLang="ko-KR" sz="2000" dirty="0"/>
              <a:t>, </a:t>
            </a:r>
            <a:r>
              <a:rPr lang="ko-KR" altLang="en-US" sz="2000" dirty="0"/>
              <a:t>종교와 같은 국민의 동질성 측면이 매우 중요하게 작용합니다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대한민국 국적을 취득한 사람은 대한민국 국민입니다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이는 재외국민을 포함하며</a:t>
            </a:r>
            <a:r>
              <a:rPr lang="en-US" altLang="ko-KR" sz="2000" dirty="0"/>
              <a:t>,</a:t>
            </a:r>
          </a:p>
          <a:p>
            <a:pPr algn="just"/>
            <a:r>
              <a:rPr lang="ko-KR" altLang="en-US" sz="2000" dirty="0"/>
              <a:t>재외국민 또한</a:t>
            </a:r>
            <a:r>
              <a:rPr lang="en-US" altLang="ko-KR" sz="2000" dirty="0"/>
              <a:t> </a:t>
            </a:r>
            <a:r>
              <a:rPr lang="ko-KR" altLang="en-US" sz="2000" dirty="0"/>
              <a:t>대한민국 헌법상의 지위를 갖으며 차별 대우를 받지 않습니다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4227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13-1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③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국가의 구성요소 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국민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0706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4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다음으로 셋째 주권은 국가의 의사를 최종적으로 결정하는 최고의 권력으로 대외적으로 다른 국가의 </a:t>
            </a:r>
            <a:endParaRPr lang="en-US" altLang="ko-KR" sz="2000" dirty="0"/>
          </a:p>
          <a:p>
            <a:pPr algn="just"/>
            <a:r>
              <a:rPr lang="ko-KR" altLang="en-US" sz="2000" dirty="0"/>
              <a:t>권력에 복종하지 않는 독립성을 의미하며 대내적으로는 국가의 최고 의사 또는 최고 결정권을 의미합니다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헌법 제</a:t>
            </a:r>
            <a:r>
              <a:rPr lang="en-US" altLang="ko-KR" sz="2000" dirty="0"/>
              <a:t>1</a:t>
            </a:r>
            <a:r>
              <a:rPr lang="ko-KR" altLang="en-US" sz="2000" dirty="0"/>
              <a:t>조 제</a:t>
            </a:r>
            <a:r>
              <a:rPr lang="en-US" altLang="ko-KR" sz="2000" dirty="0"/>
              <a:t>2</a:t>
            </a:r>
            <a:r>
              <a:rPr lang="ko-KR" altLang="en-US" sz="2000" dirty="0"/>
              <a:t>항을 보면 </a:t>
            </a:r>
            <a:endParaRPr lang="en-US" altLang="ko-KR" sz="2000" dirty="0"/>
          </a:p>
          <a:p>
            <a:pPr algn="just"/>
            <a:r>
              <a:rPr lang="en-US" altLang="ko-KR" sz="2000" dirty="0"/>
              <a:t>“</a:t>
            </a:r>
            <a:r>
              <a:rPr lang="ko-KR" altLang="en-US" sz="2000" dirty="0"/>
              <a:t>대한민국 주권은 국민에게 있고</a:t>
            </a:r>
            <a:r>
              <a:rPr lang="en-US" altLang="ko-KR" sz="2000" dirty="0"/>
              <a:t>, </a:t>
            </a:r>
            <a:r>
              <a:rPr lang="ko-KR" altLang="en-US" sz="2000" dirty="0"/>
              <a:t>모든 권력은 국민으로부터 나온다</a:t>
            </a:r>
            <a:r>
              <a:rPr lang="en-US" altLang="ko-KR" sz="2000" dirty="0"/>
              <a:t>”</a:t>
            </a:r>
            <a:r>
              <a:rPr lang="ko-KR" altLang="en-US" sz="2000" dirty="0"/>
              <a:t>고 명시되어 있습니다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이처럼 모든 권력은 국민의 선거와 투표에 의하여 위임 받은 권력이고</a:t>
            </a:r>
            <a:r>
              <a:rPr lang="en-US" altLang="ko-KR" sz="2000" dirty="0"/>
              <a:t>,</a:t>
            </a:r>
          </a:p>
          <a:p>
            <a:pPr algn="just"/>
            <a:r>
              <a:rPr lang="ko-KR" altLang="en-US" sz="2000" dirty="0"/>
              <a:t>그것이 주권이든 통치권이든 상관없이 국민으로부터 나온다는 사실 입니다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4227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13-1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④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국가의 구성요소 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주권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7540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5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다음으로 이러한 국가의 기능과 역할에 대해 알아보겠습니다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국가의 </a:t>
            </a:r>
            <a:r>
              <a:rPr lang="en-US" altLang="ko-KR" sz="2000" dirty="0"/>
              <a:t>1</a:t>
            </a:r>
            <a:r>
              <a:rPr lang="ko-KR" altLang="en-US" sz="2000" dirty="0"/>
              <a:t>차적 기능은 자국민의 안전을 보장하고 신변을 보호하는 것입니다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대외적으로 적의 </a:t>
            </a:r>
            <a:r>
              <a:rPr lang="ko-KR" altLang="en-US" sz="2000" dirty="0" err="1"/>
              <a:t>침략으로부터</a:t>
            </a:r>
            <a:r>
              <a:rPr lang="ko-KR" altLang="en-US" sz="2000" dirty="0"/>
              <a:t> 국민과 영토</a:t>
            </a:r>
            <a:r>
              <a:rPr lang="en-US" altLang="ko-KR" sz="2000" dirty="0"/>
              <a:t>, </a:t>
            </a:r>
            <a:r>
              <a:rPr lang="ko-KR" altLang="en-US" sz="2000" dirty="0"/>
              <a:t>주권을 보호하는 국가안보 기능을 수행합니다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대내적으로도 국민의 생명과 재산을 보호하고</a:t>
            </a:r>
            <a:r>
              <a:rPr lang="en-US" altLang="ko-KR" sz="2000" dirty="0"/>
              <a:t> </a:t>
            </a:r>
            <a:r>
              <a:rPr lang="ko-KR" altLang="en-US" sz="2000" dirty="0"/>
              <a:t>사회질서를 유지하는 치안 유지기능을 수행합니다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en-US" altLang="ko-KR" sz="2000" dirty="0"/>
              <a:t>2</a:t>
            </a:r>
            <a:r>
              <a:rPr lang="ko-KR" altLang="en-US" sz="2000" dirty="0"/>
              <a:t>차적 기능은 경제</a:t>
            </a:r>
            <a:r>
              <a:rPr lang="en-US" altLang="ko-KR" sz="2000" dirty="0"/>
              <a:t>, </a:t>
            </a:r>
            <a:r>
              <a:rPr lang="ko-KR" altLang="en-US" sz="2000" dirty="0"/>
              <a:t>사회</a:t>
            </a:r>
            <a:r>
              <a:rPr lang="en-US" altLang="ko-KR" sz="2000" dirty="0"/>
              <a:t>, </a:t>
            </a:r>
            <a:r>
              <a:rPr lang="ko-KR" altLang="en-US" sz="2000" dirty="0"/>
              <a:t>문화 등 다양한 분야에서 </a:t>
            </a:r>
            <a:endParaRPr lang="en-US" altLang="ko-KR" sz="2000" dirty="0"/>
          </a:p>
          <a:p>
            <a:pPr algn="just"/>
            <a:r>
              <a:rPr lang="ko-KR" altLang="en-US" sz="2000" dirty="0"/>
              <a:t>공공복지사업을 증진시켜 국민의 삶의 질을 향상시킵니다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이렇기 때문에 국가의 </a:t>
            </a:r>
            <a:r>
              <a:rPr lang="en-US" altLang="ko-KR" sz="2000" dirty="0"/>
              <a:t>1</a:t>
            </a:r>
            <a:r>
              <a:rPr lang="ko-KR" altLang="en-US" sz="2000" dirty="0"/>
              <a:t>차적 기능을 책임지고 있는 우리 군의 임무는 막중합니다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군대가 나약하고 힘이 없으면 국가의 </a:t>
            </a:r>
            <a:r>
              <a:rPr lang="en-US" altLang="ko-KR" sz="2000" dirty="0"/>
              <a:t>1</a:t>
            </a:r>
            <a:r>
              <a:rPr lang="ko-KR" altLang="en-US" sz="2000" dirty="0"/>
              <a:t>차적 기능을 제대로 발휘할 수 없게 되고</a:t>
            </a:r>
            <a:endParaRPr lang="en-US" altLang="ko-KR" sz="2000" dirty="0"/>
          </a:p>
          <a:p>
            <a:pPr algn="just"/>
            <a:r>
              <a:rPr lang="ko-KR" altLang="en-US" sz="2000" dirty="0"/>
              <a:t>당연히 국가의 </a:t>
            </a:r>
            <a:r>
              <a:rPr lang="en-US" altLang="ko-KR" sz="2000" dirty="0"/>
              <a:t>2</a:t>
            </a:r>
            <a:r>
              <a:rPr lang="ko-KR" altLang="en-US" sz="2000" dirty="0"/>
              <a:t>차적 기능도 보장 할 수 없기 때문입니다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4227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13-1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3281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⑤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국가의 기능과 역할</a:t>
            </a:r>
            <a:endParaRPr lang="en-US" altLang="ko-K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735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6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다음으로 국가와 군인과의 관계에 대해 설명 드리겠습니다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한마디로 요약하자면 국가는 군이 존재하는 최종 목표입니다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첫째로 국가는 군이 존재하는 전제조건인 동시에 군 임무 수행의 최종적 목표입니다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군인은 오직 국가에 의해서만 그 존재의의가 있습니다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국가가 없는 군인은 </a:t>
            </a:r>
            <a:r>
              <a:rPr lang="en-US" altLang="ko-KR" sz="2000" dirty="0"/>
              <a:t>‘</a:t>
            </a:r>
            <a:r>
              <a:rPr lang="ko-KR" altLang="en-US" sz="2000" dirty="0"/>
              <a:t>무장세력</a:t>
            </a:r>
            <a:r>
              <a:rPr lang="en-US" altLang="ko-KR" sz="2000" dirty="0"/>
              <a:t>‘</a:t>
            </a:r>
            <a:r>
              <a:rPr lang="ko-KR" altLang="en-US" sz="2000" dirty="0"/>
              <a:t>으로 전락합니다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국가는 군의 목표 그 자체이고 다른 어떤 집단이나 조직도 군의 목표를 대체할 수 없습니다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둘째로 군인은 국가로부터 보호받기 보다는 국가를 보호하고 지키는 존재입니다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헌법 제</a:t>
            </a:r>
            <a:r>
              <a:rPr lang="en-US" altLang="ko-KR" sz="2000" dirty="0"/>
              <a:t>39</a:t>
            </a:r>
            <a:r>
              <a:rPr lang="ko-KR" altLang="en-US" sz="2000" dirty="0"/>
              <a:t>조에는 </a:t>
            </a:r>
            <a:r>
              <a:rPr lang="en-US" altLang="ko-KR" sz="2000" dirty="0"/>
              <a:t>“</a:t>
            </a:r>
            <a:r>
              <a:rPr lang="ko-KR" altLang="en-US" sz="2000" dirty="0"/>
              <a:t>모든 국민은 법률이 정하는 바에 의하여 국방의 의무를 진다</a:t>
            </a:r>
            <a:r>
              <a:rPr lang="en-US" altLang="ko-KR" sz="2000" dirty="0"/>
              <a:t>”</a:t>
            </a:r>
            <a:r>
              <a:rPr lang="ko-KR" altLang="en-US" sz="2000" dirty="0"/>
              <a:t>고 명시되어 있습니다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국민의 생명과 재산을 외부 </a:t>
            </a:r>
            <a:r>
              <a:rPr lang="ko-KR" altLang="en-US" sz="2000" dirty="0" err="1"/>
              <a:t>위협으로부터</a:t>
            </a:r>
            <a:r>
              <a:rPr lang="ko-KR" altLang="en-US" sz="2000" dirty="0"/>
              <a:t> 지키기 위하여 국가안보의 전문가가 되어야 합니다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5192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13-2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국가와 군인과의 관계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50385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⑥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국가는 군이 존재하는 최종 목표</a:t>
            </a:r>
            <a:endParaRPr lang="en-US" altLang="ko-K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435 </a:t>
            </a:r>
            <a:r>
              <a:rPr lang="ko-KR" altLang="en-US" dirty="0" err="1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6876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7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다음으로 대한민국의 국가형태와 체제 그리고 국가 상징에 대해 발표하겠습니다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대한민국 헌법 제</a:t>
            </a:r>
            <a:r>
              <a:rPr lang="en-US" altLang="ko-KR" sz="2000" dirty="0"/>
              <a:t>1</a:t>
            </a:r>
            <a:r>
              <a:rPr lang="ko-KR" altLang="en-US" sz="2000" dirty="0"/>
              <a:t>조 제</a:t>
            </a:r>
            <a:r>
              <a:rPr lang="en-US" altLang="ko-KR" sz="2000" dirty="0"/>
              <a:t>1</a:t>
            </a:r>
            <a:r>
              <a:rPr lang="ko-KR" altLang="en-US" sz="2000" dirty="0"/>
              <a:t>항에 </a:t>
            </a:r>
            <a:r>
              <a:rPr lang="en-US" altLang="ko-KR" sz="2000" dirty="0"/>
              <a:t>‘</a:t>
            </a:r>
            <a:r>
              <a:rPr lang="ko-KR" altLang="en-US" sz="2000" dirty="0"/>
              <a:t>대한민국은 민주공화국이다</a:t>
            </a:r>
            <a:r>
              <a:rPr lang="en-US" altLang="ko-KR" sz="2000" dirty="0"/>
              <a:t>.’</a:t>
            </a:r>
            <a:r>
              <a:rPr lang="ko-KR" altLang="en-US" sz="2000" dirty="0"/>
              <a:t>라 규정되어 있습니다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이는 자유민주주의 이념과 시장경제체제를 기반으로 하는 민주공화국임을 의미합니다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국가 상징이란 국제 사회에 자국을 잘 알릴 수 있는 내용을 </a:t>
            </a:r>
            <a:endParaRPr lang="en-US" altLang="ko-KR" sz="2000" dirty="0"/>
          </a:p>
          <a:p>
            <a:pPr algn="just"/>
            <a:r>
              <a:rPr lang="ko-KR" altLang="en-US" sz="2000" dirty="0"/>
              <a:t>다양한 방식으로 나타낸 공식적인 징표로 국민적 자긍심의 상징입니다</a:t>
            </a:r>
            <a:r>
              <a:rPr lang="en-US" altLang="ko-KR" sz="2000" dirty="0"/>
              <a:t>.</a:t>
            </a:r>
          </a:p>
          <a:p>
            <a:pPr algn="just"/>
            <a:r>
              <a:rPr lang="ko-KR" altLang="en-US" sz="2000" dirty="0"/>
              <a:t>어느 한 순간 인위적으로 만들어지는 것이 아닌 국가가 형성되면서부터 </a:t>
            </a:r>
            <a:endParaRPr lang="en-US" altLang="ko-KR" sz="2000" dirty="0"/>
          </a:p>
          <a:p>
            <a:pPr algn="just"/>
            <a:r>
              <a:rPr lang="ko-KR" altLang="en-US" sz="2000" dirty="0"/>
              <a:t>오랫동안 역사</a:t>
            </a:r>
            <a:r>
              <a:rPr lang="en-US" altLang="ko-KR" sz="2000" dirty="0"/>
              <a:t>, </a:t>
            </a:r>
            <a:r>
              <a:rPr lang="ko-KR" altLang="en-US" sz="2000" dirty="0"/>
              <a:t>문화</a:t>
            </a:r>
            <a:r>
              <a:rPr lang="en-US" altLang="ko-KR" sz="2000" dirty="0"/>
              <a:t>, </a:t>
            </a:r>
            <a:r>
              <a:rPr lang="ko-KR" altLang="en-US" sz="2000" dirty="0"/>
              <a:t>사상 등이 스며들며 자연스럽게 만들어집니다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우리나라의 국가 상징은 국기는 태극기</a:t>
            </a:r>
            <a:r>
              <a:rPr lang="en-US" altLang="ko-KR" sz="2000" dirty="0"/>
              <a:t>, </a:t>
            </a:r>
            <a:r>
              <a:rPr lang="ko-KR" altLang="en-US" sz="2000" dirty="0"/>
              <a:t>국가는 애국가</a:t>
            </a:r>
            <a:r>
              <a:rPr lang="en-US" altLang="ko-KR" sz="2000" dirty="0"/>
              <a:t>, </a:t>
            </a:r>
            <a:r>
              <a:rPr lang="ko-KR" altLang="en-US" sz="2000" dirty="0"/>
              <a:t>국화는 무궁화를 상징으로 삼고 있고</a:t>
            </a:r>
            <a:endParaRPr lang="en-US" altLang="ko-KR" sz="2000" dirty="0"/>
          </a:p>
          <a:p>
            <a:pPr algn="just"/>
            <a:r>
              <a:rPr lang="ko-KR" altLang="en-US" sz="2000" dirty="0"/>
              <a:t>청와대에서 사용하는 국새와 국장 등도 해당 됩니다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4889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13-3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나의 조국</a:t>
            </a:r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대한민국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5734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⑦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대한민국 국가형태와 체제</a:t>
            </a:r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 상징</a:t>
            </a:r>
            <a:endParaRPr lang="en-US" altLang="ko-K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6453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901AA8-1FDD-4A67-BC00-8AD4FF45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9571CB1-3B3E-4E45-ACC9-BD65D227A47E}" type="slidenum">
              <a:rPr lang="ko-KR" altLang="en-US" smtClean="0"/>
              <a:pPr/>
              <a:t>8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EFA317-6B5F-4BEC-B264-6212B043492A}"/>
              </a:ext>
            </a:extLst>
          </p:cNvPr>
          <p:cNvSpPr txBox="1"/>
          <p:nvPr/>
        </p:nvSpPr>
        <p:spPr>
          <a:xfrm>
            <a:off x="1" y="1508105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dirty="0"/>
              <a:t>마지막으로 우리 역사에 대한 강한 자부심을 바탕으로 확고한 국가관을 확보하고</a:t>
            </a:r>
            <a:r>
              <a:rPr lang="en-US" altLang="ko-KR" sz="2000" dirty="0"/>
              <a:t>,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en-US" altLang="ko-KR" sz="2000" dirty="0"/>
              <a:t>‘</a:t>
            </a:r>
            <a:r>
              <a:rPr lang="ko-KR" altLang="en-US" sz="2000" dirty="0"/>
              <a:t>내 나라는 내 손으로 지킨다</a:t>
            </a:r>
            <a:r>
              <a:rPr lang="en-US" altLang="ko-KR" sz="2000" dirty="0"/>
              <a:t>’</a:t>
            </a:r>
            <a:r>
              <a:rPr lang="ko-KR" altLang="en-US" sz="2000" dirty="0"/>
              <a:t>는 조국수호의지의 다짐을 해야 합니다</a:t>
            </a:r>
            <a:r>
              <a:rPr lang="en-US" altLang="ko-KR" sz="2000" dirty="0"/>
              <a:t>.</a:t>
            </a:r>
          </a:p>
          <a:p>
            <a:pPr algn="just"/>
            <a:endParaRPr lang="en-US" altLang="ko-KR" sz="2000" dirty="0"/>
          </a:p>
          <a:p>
            <a:pPr algn="just"/>
            <a:r>
              <a:rPr lang="ko-KR" altLang="en-US" sz="2000" dirty="0"/>
              <a:t>감사합니다</a:t>
            </a:r>
            <a:r>
              <a:rPr lang="en-US" altLang="ko-KR"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C14CDB-B827-4C05-A7D6-841BCBDF1457}"/>
              </a:ext>
            </a:extLst>
          </p:cNvPr>
          <p:cNvSpPr txBox="1"/>
          <p:nvPr/>
        </p:nvSpPr>
        <p:spPr>
          <a:xfrm>
            <a:off x="0" y="0"/>
            <a:ext cx="57470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13-4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국가에 대한 군인의 자세</a:t>
            </a:r>
            <a:endParaRPr lang="en-US" altLang="ko-K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21B8F-CE9B-424A-AF9F-49646EE7E2A4}"/>
              </a:ext>
            </a:extLst>
          </p:cNvPr>
          <p:cNvSpPr txBox="1"/>
          <p:nvPr/>
        </p:nvSpPr>
        <p:spPr>
          <a:xfrm>
            <a:off x="0" y="584775"/>
            <a:ext cx="1217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⑧ </a:t>
            </a:r>
            <a:r>
              <a:rPr lang="ko-KR" alt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결론</a:t>
            </a:r>
            <a:endParaRPr lang="en-US" altLang="ko-K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바닥글 개체 틀 1">
            <a:extLst>
              <a:ext uri="{FF2B5EF4-FFF2-40B4-BE49-F238E27FC236}">
                <a16:creationId xmlns:a16="http://schemas.microsoft.com/office/drawing/2014/main" id="{6E955BB3-719A-4788-A7E9-3E5614516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435 </a:t>
            </a:r>
            <a:r>
              <a:rPr lang="ko-KR" altLang="en-US"/>
              <a:t>임현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7679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730</Words>
  <Application>Microsoft Office PowerPoint</Application>
  <PresentationFormat>와이드스크린</PresentationFormat>
  <Paragraphs>112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LimHyun</dc:creator>
  <cp:lastModifiedBy>LimHyun</cp:lastModifiedBy>
  <cp:revision>32</cp:revision>
  <dcterms:created xsi:type="dcterms:W3CDTF">2018-10-03T07:52:41Z</dcterms:created>
  <dcterms:modified xsi:type="dcterms:W3CDTF">2018-10-03T11:47:33Z</dcterms:modified>
</cp:coreProperties>
</file>